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40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36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37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8.png" ContentType="image/png"/>
  <Override PartName="/ppt/media/image3.png" ContentType="image/png"/>
  <Override PartName="/ppt/media/image39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10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85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tIns="91440" bIns="91440" anchor="b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E03B04E2-B702-468B-AFA0-87EEB5B708A3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AAD00AAE-BA78-4A7E-9AC0-A9F77CC234FB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00A7936F-38EA-4DDB-B7CE-921D62EAB29D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3999600" cy="3416040"/>
          </a:xfrm>
          <a:prstGeom prst="rect">
            <a:avLst/>
          </a:prstGeom>
        </p:spPr>
        <p:txBody>
          <a:bodyPr tIns="91440" bIns="9144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832280" y="1152360"/>
            <a:ext cx="3999600" cy="3416040"/>
          </a:xfrm>
          <a:prstGeom prst="rect">
            <a:avLst/>
          </a:prstGeom>
        </p:spPr>
        <p:txBody>
          <a:bodyPr tIns="91440" bIns="9144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9EEAD149-BBB7-4192-82D5-DA4850159E82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tIns="91440" bIns="9144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31AC0767-1BEA-4193-ABE9-A79139200715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7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40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i="1" lang="en-US" sz="5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modelling fly smelling</a:t>
            </a:r>
            <a:r>
              <a:rPr b="0" i="1" lang="en-US" sz="5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
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TextShape 2"/>
          <p:cNvSpPr txBox="1"/>
          <p:nvPr/>
        </p:nvSpPr>
        <p:spPr>
          <a:xfrm>
            <a:off x="311760" y="2834280"/>
            <a:ext cx="8520120" cy="792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i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Gerick Lee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22 August 2016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311760" y="2163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Linear model - Gaussian multiplied by line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6" name="Shape 120" descr=""/>
          <p:cNvPicPr/>
          <p:nvPr/>
        </p:nvPicPr>
        <p:blipFill>
          <a:blip r:embed="rId1"/>
          <a:stretch/>
        </p:blipFill>
        <p:spPr>
          <a:xfrm>
            <a:off x="2571120" y="1017720"/>
            <a:ext cx="4001400" cy="4001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311760" y="2163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Linear model captures transient but is too symmetric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8" name="Shape 126" descr=""/>
          <p:cNvPicPr/>
          <p:nvPr/>
        </p:nvPicPr>
        <p:blipFill>
          <a:blip r:embed="rId1"/>
          <a:stretch/>
        </p:blipFill>
        <p:spPr>
          <a:xfrm>
            <a:off x="5544000" y="1297440"/>
            <a:ext cx="3421440" cy="2548440"/>
          </a:xfrm>
          <a:prstGeom prst="rect">
            <a:avLst/>
          </a:prstGeom>
          <a:ln>
            <a:noFill/>
          </a:ln>
        </p:spPr>
      </p:pic>
      <p:pic>
        <p:nvPicPr>
          <p:cNvPr id="219" name="Shape 127" descr=""/>
          <p:cNvPicPr/>
          <p:nvPr/>
        </p:nvPicPr>
        <p:blipFill>
          <a:blip r:embed="rId2"/>
          <a:stretch/>
        </p:blipFill>
        <p:spPr>
          <a:xfrm>
            <a:off x="311760" y="789120"/>
            <a:ext cx="4842000" cy="4062240"/>
          </a:xfrm>
          <a:prstGeom prst="rect">
            <a:avLst/>
          </a:prstGeom>
          <a:ln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Issues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80520">
              <a:lnSpc>
                <a:spcPct val="100000"/>
              </a:lnSpc>
            </a:pPr>
            <a:r>
              <a:rPr b="0" i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Symmetric on and off response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80520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80520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80520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Lots of parameters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311760" y="2163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ORN dynamic model - schematic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3" name="Shape 139" descr=""/>
          <p:cNvPicPr/>
          <p:nvPr/>
        </p:nvPicPr>
        <p:blipFill>
          <a:blip r:embed="rId1"/>
          <a:stretch/>
        </p:blipFill>
        <p:spPr>
          <a:xfrm>
            <a:off x="1644840" y="1017720"/>
            <a:ext cx="5853600" cy="3785760"/>
          </a:xfrm>
          <a:prstGeom prst="rect">
            <a:avLst/>
          </a:prstGeom>
          <a:ln>
            <a:noFill/>
          </a:ln>
        </p:spPr>
      </p:pic>
      <p:sp>
        <p:nvSpPr>
          <p:cNvPr id="224" name="CustomShape 2"/>
          <p:cNvSpPr/>
          <p:nvPr/>
        </p:nvSpPr>
        <p:spPr>
          <a:xfrm>
            <a:off x="3363120" y="1283760"/>
            <a:ext cx="2703240" cy="240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NB: Only activation was odor-concentration dependent!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Shape 1"/>
          <p:cNvSpPr txBox="1"/>
          <p:nvPr/>
        </p:nvSpPr>
        <p:spPr>
          <a:xfrm>
            <a:off x="311760" y="2163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ORN model - dynamic model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6" name="Shape 146" descr=""/>
          <p:cNvPicPr/>
          <p:nvPr/>
        </p:nvPicPr>
        <p:blipFill>
          <a:blip r:embed="rId1"/>
          <a:stretch/>
        </p:blipFill>
        <p:spPr>
          <a:xfrm>
            <a:off x="5544000" y="1297440"/>
            <a:ext cx="3421440" cy="2548440"/>
          </a:xfrm>
          <a:prstGeom prst="rect">
            <a:avLst/>
          </a:prstGeom>
          <a:ln>
            <a:noFill/>
          </a:ln>
        </p:spPr>
      </p:pic>
      <p:sp>
        <p:nvSpPr>
          <p:cNvPr id="227" name="CustomShape 2"/>
          <p:cNvSpPr/>
          <p:nvPr/>
        </p:nvSpPr>
        <p:spPr>
          <a:xfrm>
            <a:off x="6000120" y="4581360"/>
            <a:ext cx="2832120" cy="33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from Nagel + Wilson,  2011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8" name="Shape 148" descr=""/>
          <p:cNvPicPr/>
          <p:nvPr/>
        </p:nvPicPr>
        <p:blipFill>
          <a:blip r:embed="rId2"/>
          <a:stretch/>
        </p:blipFill>
        <p:spPr>
          <a:xfrm>
            <a:off x="608400" y="995040"/>
            <a:ext cx="4248720" cy="4147920"/>
          </a:xfrm>
          <a:prstGeom prst="rect">
            <a:avLst/>
          </a:prstGeom>
          <a:ln>
            <a:noFill/>
          </a:ln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311760" y="13392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Model comparison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0" name="Shape 154" descr=""/>
          <p:cNvPicPr/>
          <p:nvPr/>
        </p:nvPicPr>
        <p:blipFill>
          <a:blip r:embed="rId1"/>
          <a:stretch/>
        </p:blipFill>
        <p:spPr>
          <a:xfrm>
            <a:off x="203760" y="869400"/>
            <a:ext cx="4057920" cy="3404160"/>
          </a:xfrm>
          <a:prstGeom prst="rect">
            <a:avLst/>
          </a:prstGeom>
          <a:ln>
            <a:noFill/>
          </a:ln>
        </p:spPr>
      </p:pic>
      <p:pic>
        <p:nvPicPr>
          <p:cNvPr id="231" name="Shape 155" descr=""/>
          <p:cNvPicPr/>
          <p:nvPr/>
        </p:nvPicPr>
        <p:blipFill>
          <a:blip r:embed="rId2"/>
          <a:stretch/>
        </p:blipFill>
        <p:spPr>
          <a:xfrm>
            <a:off x="4734720" y="312120"/>
            <a:ext cx="4057920" cy="3961800"/>
          </a:xfrm>
          <a:prstGeom prst="rect">
            <a:avLst/>
          </a:prstGeom>
          <a:ln>
            <a:noFill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LN model framework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80520">
              <a:lnSpc>
                <a:spcPct val="100000"/>
              </a:lnSpc>
            </a:pPr>
            <a:r>
              <a:rPr b="0" i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Number of LNs is the number of samples per stimulus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80520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80520">
              <a:lnSpc>
                <a:spcPct val="100000"/>
              </a:lnSpc>
            </a:pPr>
            <a:r>
              <a:rPr b="0" i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Each LN is a delta function at a fixed delay from odor onset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80520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80520">
              <a:lnSpc>
                <a:spcPct val="100000"/>
              </a:lnSpc>
            </a:pPr>
            <a:r>
              <a:rPr b="0" i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All ORNs project onto these delta functions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311760" y="2163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LN modelling - delay line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5" name="Shape 167" descr=""/>
          <p:cNvPicPr/>
          <p:nvPr/>
        </p:nvPicPr>
        <p:blipFill>
          <a:blip r:embed="rId1"/>
          <a:stretch/>
        </p:blipFill>
        <p:spPr>
          <a:xfrm>
            <a:off x="311760" y="1061640"/>
            <a:ext cx="4011840" cy="3827160"/>
          </a:xfrm>
          <a:prstGeom prst="rect">
            <a:avLst/>
          </a:prstGeom>
          <a:ln>
            <a:noFill/>
          </a:ln>
        </p:spPr>
      </p:pic>
      <p:pic>
        <p:nvPicPr>
          <p:cNvPr id="236" name="Shape 168" descr=""/>
          <p:cNvPicPr/>
          <p:nvPr/>
        </p:nvPicPr>
        <p:blipFill>
          <a:blip r:embed="rId2"/>
          <a:stretch/>
        </p:blipFill>
        <p:spPr>
          <a:xfrm>
            <a:off x="4681800" y="1139400"/>
            <a:ext cx="3881880" cy="3672000"/>
          </a:xfrm>
          <a:prstGeom prst="rect">
            <a:avLst/>
          </a:prstGeom>
          <a:ln>
            <a:noFill/>
          </a:ln>
        </p:spPr>
      </p:pic>
      <p:sp>
        <p:nvSpPr>
          <p:cNvPr id="237" name="CustomShape 2"/>
          <p:cNvSpPr/>
          <p:nvPr/>
        </p:nvSpPr>
        <p:spPr>
          <a:xfrm flipH="1" rot="10800000">
            <a:off x="4697640" y="2676600"/>
            <a:ext cx="2243880" cy="153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3"/>
          <p:cNvSpPr/>
          <p:nvPr/>
        </p:nvSpPr>
        <p:spPr>
          <a:xfrm>
            <a:off x="2657520" y="2803680"/>
            <a:ext cx="2409120" cy="1500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LN model framework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80520">
              <a:lnSpc>
                <a:spcPct val="100000"/>
              </a:lnSpc>
            </a:pPr>
            <a:r>
              <a:rPr b="0" i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200 evenly spaced Gaussians comprise the bank of LNs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80520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80520">
              <a:lnSpc>
                <a:spcPct val="100000"/>
              </a:lnSpc>
            </a:pPr>
            <a:r>
              <a:rPr b="0" i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Firing rate is the projection of all ORNs onto a given LN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Shape 181" descr=""/>
          <p:cNvPicPr/>
          <p:nvPr/>
        </p:nvPicPr>
        <p:blipFill>
          <a:blip r:embed="rId1"/>
          <a:stretch/>
        </p:blipFill>
        <p:spPr>
          <a:xfrm>
            <a:off x="511200" y="849960"/>
            <a:ext cx="3937320" cy="3909600"/>
          </a:xfrm>
          <a:prstGeom prst="rect">
            <a:avLst/>
          </a:prstGeom>
          <a:ln>
            <a:noFill/>
          </a:ln>
        </p:spPr>
      </p:pic>
      <p:sp>
        <p:nvSpPr>
          <p:cNvPr id="242" name="TextShape 1"/>
          <p:cNvSpPr txBox="1"/>
          <p:nvPr/>
        </p:nvSpPr>
        <p:spPr>
          <a:xfrm>
            <a:off x="311760" y="2163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LN modelling - gaussian bank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2"/>
          <p:cNvSpPr/>
          <p:nvPr/>
        </p:nvSpPr>
        <p:spPr>
          <a:xfrm flipH="1" rot="10800000">
            <a:off x="5041440" y="1972800"/>
            <a:ext cx="3564360" cy="1021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3"/>
          <p:cNvSpPr/>
          <p:nvPr/>
        </p:nvSpPr>
        <p:spPr>
          <a:xfrm>
            <a:off x="2137680" y="2353680"/>
            <a:ext cx="2764800" cy="164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45" name="Shape 185" descr=""/>
          <p:cNvPicPr/>
          <p:nvPr/>
        </p:nvPicPr>
        <p:blipFill>
          <a:blip r:embed="rId2"/>
          <a:stretch/>
        </p:blipFill>
        <p:spPr>
          <a:xfrm>
            <a:off x="4698360" y="824400"/>
            <a:ext cx="4177800" cy="402372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Background - circuit organization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9" name="Shape 61" descr=""/>
          <p:cNvPicPr/>
          <p:nvPr/>
        </p:nvPicPr>
        <p:blipFill>
          <a:blip r:embed="rId1"/>
          <a:stretch/>
        </p:blipFill>
        <p:spPr>
          <a:xfrm>
            <a:off x="1429560" y="1017720"/>
            <a:ext cx="5804640" cy="3629880"/>
          </a:xfrm>
          <a:prstGeom prst="rect">
            <a:avLst/>
          </a:prstGeom>
          <a:ln>
            <a:noFill/>
          </a:ln>
        </p:spPr>
      </p:pic>
      <p:sp>
        <p:nvSpPr>
          <p:cNvPr id="190" name="CustomShape 2"/>
          <p:cNvSpPr/>
          <p:nvPr/>
        </p:nvSpPr>
        <p:spPr>
          <a:xfrm>
            <a:off x="4215240" y="4647960"/>
            <a:ext cx="1633680" cy="33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from Wilson, 2004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PN modelling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7" name="Shape 191" descr=""/>
          <p:cNvPicPr/>
          <p:nvPr/>
        </p:nvPicPr>
        <p:blipFill>
          <a:blip r:embed="rId1"/>
          <a:stretch/>
        </p:blipFill>
        <p:spPr>
          <a:xfrm>
            <a:off x="571680" y="1991520"/>
            <a:ext cx="8000640" cy="856800"/>
          </a:xfrm>
          <a:prstGeom prst="rect">
            <a:avLst/>
          </a:prstGeom>
          <a:ln>
            <a:noFill/>
          </a:ln>
        </p:spPr>
      </p:pic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Weight adjustment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9" name="Shape 197" descr=""/>
          <p:cNvPicPr/>
          <p:nvPr/>
        </p:nvPicPr>
        <p:blipFill>
          <a:blip r:embed="rId1"/>
          <a:stretch/>
        </p:blipFill>
        <p:spPr>
          <a:xfrm>
            <a:off x="866160" y="2178000"/>
            <a:ext cx="7411320" cy="786960"/>
          </a:xfrm>
          <a:prstGeom prst="rect">
            <a:avLst/>
          </a:prstGeom>
          <a:ln>
            <a:noFill/>
          </a:ln>
        </p:spPr>
      </p:pic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311760" y="2163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PN responses - balanced E/I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1" name="Shape 203" descr=""/>
          <p:cNvPicPr/>
          <p:nvPr/>
        </p:nvPicPr>
        <p:blipFill>
          <a:blip r:embed="rId1"/>
          <a:stretch/>
        </p:blipFill>
        <p:spPr>
          <a:xfrm>
            <a:off x="1452960" y="1271880"/>
            <a:ext cx="6237360" cy="3498840"/>
          </a:xfrm>
          <a:prstGeom prst="rect">
            <a:avLst/>
          </a:prstGeom>
          <a:ln>
            <a:noFill/>
          </a:ln>
        </p:spPr>
      </p:pic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Shape 1"/>
          <p:cNvSpPr txBox="1"/>
          <p:nvPr/>
        </p:nvSpPr>
        <p:spPr>
          <a:xfrm>
            <a:off x="311760" y="2163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PN responses - weaker inhibition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3" name="Shape 209" descr=""/>
          <p:cNvPicPr/>
          <p:nvPr/>
        </p:nvPicPr>
        <p:blipFill>
          <a:blip r:embed="rId1"/>
          <a:stretch/>
        </p:blipFill>
        <p:spPr>
          <a:xfrm>
            <a:off x="836280" y="916200"/>
            <a:ext cx="7470720" cy="4162680"/>
          </a:xfrm>
          <a:prstGeom prst="rect">
            <a:avLst/>
          </a:prstGeom>
          <a:ln>
            <a:noFill/>
          </a:ln>
        </p:spPr>
      </p:pic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Weights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5" name="Shape 215" descr=""/>
          <p:cNvPicPr/>
          <p:nvPr/>
        </p:nvPicPr>
        <p:blipFill>
          <a:blip r:embed="rId1"/>
          <a:stretch/>
        </p:blipFill>
        <p:spPr>
          <a:xfrm>
            <a:off x="1946880" y="784800"/>
            <a:ext cx="5249520" cy="4240440"/>
          </a:xfrm>
          <a:prstGeom prst="rect">
            <a:avLst/>
          </a:prstGeom>
          <a:ln>
            <a:noFill/>
          </a:ln>
        </p:spPr>
      </p:pic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Shape 1"/>
          <p:cNvSpPr txBox="1"/>
          <p:nvPr/>
        </p:nvSpPr>
        <p:spPr>
          <a:xfrm>
            <a:off x="311760" y="2163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PN responses, explained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7" name="Shape 221" descr=""/>
          <p:cNvPicPr/>
          <p:nvPr/>
        </p:nvPicPr>
        <p:blipFill>
          <a:blip r:embed="rId1"/>
          <a:stretch/>
        </p:blipFill>
        <p:spPr>
          <a:xfrm>
            <a:off x="159840" y="1033200"/>
            <a:ext cx="4468320" cy="4017600"/>
          </a:xfrm>
          <a:prstGeom prst="rect">
            <a:avLst/>
          </a:prstGeom>
          <a:ln>
            <a:noFill/>
          </a:ln>
        </p:spPr>
      </p:pic>
      <p:pic>
        <p:nvPicPr>
          <p:cNvPr id="258" name="Shape 222" descr=""/>
          <p:cNvPicPr/>
          <p:nvPr/>
        </p:nvPicPr>
        <p:blipFill>
          <a:blip r:embed="rId2"/>
          <a:srcRect l="0" t="0" r="49229" b="0"/>
          <a:stretch/>
        </p:blipFill>
        <p:spPr>
          <a:xfrm>
            <a:off x="4628520" y="1125360"/>
            <a:ext cx="4312440" cy="3291480"/>
          </a:xfrm>
          <a:prstGeom prst="rect">
            <a:avLst/>
          </a:prstGeom>
          <a:ln>
            <a:noFill/>
          </a:ln>
        </p:spPr>
      </p:pic>
      <p:sp>
        <p:nvSpPr>
          <p:cNvPr id="259" name="CustomShape 2"/>
          <p:cNvSpPr/>
          <p:nvPr/>
        </p:nvSpPr>
        <p:spPr>
          <a:xfrm>
            <a:off x="6215040" y="4722120"/>
            <a:ext cx="2130480" cy="33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from Nagel et al.,  2015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Summary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LN inhibition can decrease onset transients in PNs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The E/I balance is crucial for PN behavior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Thanks!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Shape 1"/>
          <p:cNvSpPr txBox="1"/>
          <p:nvPr/>
        </p:nvSpPr>
        <p:spPr>
          <a:xfrm>
            <a:off x="311760" y="29268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Math - ORN dynamic model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4" name="Shape 240" descr=""/>
          <p:cNvPicPr/>
          <p:nvPr/>
        </p:nvPicPr>
        <p:blipFill>
          <a:blip r:embed="rId1"/>
          <a:stretch/>
        </p:blipFill>
        <p:spPr>
          <a:xfrm>
            <a:off x="311760" y="2689200"/>
            <a:ext cx="7705440" cy="1904760"/>
          </a:xfrm>
          <a:prstGeom prst="rect">
            <a:avLst/>
          </a:prstGeom>
          <a:ln>
            <a:noFill/>
          </a:ln>
        </p:spPr>
      </p:pic>
      <p:pic>
        <p:nvPicPr>
          <p:cNvPr id="265" name="Shape 241" descr=""/>
          <p:cNvPicPr/>
          <p:nvPr/>
        </p:nvPicPr>
        <p:blipFill>
          <a:blip r:embed="rId2"/>
          <a:stretch/>
        </p:blipFill>
        <p:spPr>
          <a:xfrm>
            <a:off x="311760" y="1405080"/>
            <a:ext cx="4333680" cy="676080"/>
          </a:xfrm>
          <a:prstGeom prst="rect">
            <a:avLst/>
          </a:prstGeom>
          <a:ln>
            <a:noFill/>
          </a:ln>
        </p:spPr>
      </p:pic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Math - LN delay line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7" name="Shape 247" descr=""/>
          <p:cNvPicPr/>
          <p:nvPr/>
        </p:nvPicPr>
        <p:blipFill>
          <a:blip r:embed="rId1"/>
          <a:stretch/>
        </p:blipFill>
        <p:spPr>
          <a:xfrm>
            <a:off x="2286000" y="2233440"/>
            <a:ext cx="4571640" cy="67608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3405240" y="4629240"/>
            <a:ext cx="2333160" cy="33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from Nagel + Wilson,  2011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2" name="Shape 68" descr=""/>
          <p:cNvPicPr/>
          <p:nvPr/>
        </p:nvPicPr>
        <p:blipFill>
          <a:blip r:embed="rId1"/>
          <a:stretch/>
        </p:blipFill>
        <p:spPr>
          <a:xfrm>
            <a:off x="2147760" y="941400"/>
            <a:ext cx="4848480" cy="3611160"/>
          </a:xfrm>
          <a:prstGeom prst="rect">
            <a:avLst/>
          </a:prstGeom>
          <a:ln>
            <a:noFill/>
          </a:ln>
        </p:spPr>
      </p:pic>
      <p:sp>
        <p:nvSpPr>
          <p:cNvPr id="193" name="CustomShape 2"/>
          <p:cNvSpPr/>
          <p:nvPr/>
        </p:nvSpPr>
        <p:spPr>
          <a:xfrm>
            <a:off x="3986280" y="781920"/>
            <a:ext cx="1627200" cy="794520"/>
          </a:xfrm>
          <a:prstGeom prst="rect">
            <a:avLst/>
          </a:prstGeom>
          <a:solidFill>
            <a:srgbClr val="ffffff"/>
          </a:solidFill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TextShape 3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ORN responses - strong onset transient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LN responses - sharp on and off responses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3506400" y="4698360"/>
            <a:ext cx="2130480" cy="33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from Nagel et al.,  2016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7" name="Shape 77" descr=""/>
          <p:cNvPicPr/>
          <p:nvPr/>
        </p:nvPicPr>
        <p:blipFill>
          <a:blip r:embed="rId1"/>
          <a:stretch/>
        </p:blipFill>
        <p:spPr>
          <a:xfrm>
            <a:off x="51120" y="1402920"/>
            <a:ext cx="9041040" cy="2730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i="1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PN responses - softer onset than ORNs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3506400" y="4561200"/>
            <a:ext cx="2130480" cy="33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from Nagel et al.,  2015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0" name="Shape 84" descr=""/>
          <p:cNvPicPr/>
          <p:nvPr/>
        </p:nvPicPr>
        <p:blipFill>
          <a:blip r:embed="rId1"/>
          <a:srcRect l="0" t="0" r="49229" b="0"/>
          <a:stretch/>
        </p:blipFill>
        <p:spPr>
          <a:xfrm>
            <a:off x="1990440" y="1017720"/>
            <a:ext cx="4641480" cy="3542760"/>
          </a:xfrm>
          <a:prstGeom prst="rect">
            <a:avLst/>
          </a:prstGeom>
          <a:ln>
            <a:noFill/>
          </a:ln>
        </p:spPr>
      </p:pic>
      <p:sp>
        <p:nvSpPr>
          <p:cNvPr id="201" name="CustomShape 3"/>
          <p:cNvSpPr/>
          <p:nvPr/>
        </p:nvSpPr>
        <p:spPr>
          <a:xfrm>
            <a:off x="4196160" y="921960"/>
            <a:ext cx="864360" cy="393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311760" y="2163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Inhibition weakens PN onsets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1078920" y="4673520"/>
            <a:ext cx="2333160" cy="33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from Nagel + Wilson,  2011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4" name="Shape 92" descr=""/>
          <p:cNvPicPr/>
          <p:nvPr/>
        </p:nvPicPr>
        <p:blipFill>
          <a:blip r:embed="rId1"/>
          <a:stretch/>
        </p:blipFill>
        <p:spPr>
          <a:xfrm>
            <a:off x="311760" y="1017720"/>
            <a:ext cx="3867480" cy="2880360"/>
          </a:xfrm>
          <a:prstGeom prst="rect">
            <a:avLst/>
          </a:prstGeom>
          <a:ln>
            <a:noFill/>
          </a:ln>
        </p:spPr>
      </p:pic>
      <p:sp>
        <p:nvSpPr>
          <p:cNvPr id="205" name="CustomShape 3"/>
          <p:cNvSpPr/>
          <p:nvPr/>
        </p:nvSpPr>
        <p:spPr>
          <a:xfrm>
            <a:off x="5820840" y="4673520"/>
            <a:ext cx="2130480" cy="33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from Nagel et al.,  2015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6" name="Shape 94" descr=""/>
          <p:cNvPicPr/>
          <p:nvPr/>
        </p:nvPicPr>
        <p:blipFill>
          <a:blip r:embed="rId2"/>
          <a:srcRect l="0" t="0" r="49229" b="0"/>
          <a:stretch/>
        </p:blipFill>
        <p:spPr>
          <a:xfrm>
            <a:off x="4304520" y="979560"/>
            <a:ext cx="4641480" cy="3542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Circuit summary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TextShape 2"/>
          <p:cNvSpPr txBox="1"/>
          <p:nvPr/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i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ORNs - Onset transients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LNs - Bursts at odor on/off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PNs - Closer match to shape of stimulus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9" name="Shape 101" descr=""/>
          <p:cNvPicPr/>
          <p:nvPr/>
        </p:nvPicPr>
        <p:blipFill>
          <a:blip r:embed="rId1"/>
          <a:srcRect l="8255" t="0" r="0" b="0"/>
          <a:stretch/>
        </p:blipFill>
        <p:spPr>
          <a:xfrm>
            <a:off x="4387680" y="1341360"/>
            <a:ext cx="4766400" cy="3249000"/>
          </a:xfrm>
          <a:prstGeom prst="rect">
            <a:avLst/>
          </a:prstGeom>
          <a:ln>
            <a:noFill/>
          </a:ln>
        </p:spPr>
      </p:pic>
      <p:sp>
        <p:nvSpPr>
          <p:cNvPr id="210" name="CustomShape 3"/>
          <p:cNvSpPr/>
          <p:nvPr/>
        </p:nvSpPr>
        <p:spPr>
          <a:xfrm>
            <a:off x="6059160" y="4590720"/>
            <a:ext cx="1633680" cy="33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from Wilson, 2004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311760" y="2163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Electric fish learn to cancel self-generated signal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3248280" y="4650120"/>
            <a:ext cx="2647440" cy="33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from Kennedy et al.,  2014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3" name="Shape 109" descr=""/>
          <p:cNvPicPr/>
          <p:nvPr/>
        </p:nvPicPr>
        <p:blipFill>
          <a:blip r:embed="rId1"/>
          <a:stretch/>
        </p:blipFill>
        <p:spPr>
          <a:xfrm>
            <a:off x="1506240" y="831240"/>
            <a:ext cx="6131160" cy="3771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i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Can a similar system explain PN responses?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LibreOffice/5.1.4.2$Linux_X86_64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cp:revision>0</cp:revision>
  <dc:subject/>
  <dc:title/>
</cp:coreProperties>
</file>